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329" r:id="rId2"/>
    <p:sldId id="429" r:id="rId3"/>
    <p:sldId id="440" r:id="rId4"/>
    <p:sldId id="446" r:id="rId5"/>
    <p:sldId id="430" r:id="rId6"/>
    <p:sldId id="431" r:id="rId7"/>
    <p:sldId id="432" r:id="rId8"/>
    <p:sldId id="433" r:id="rId9"/>
    <p:sldId id="434" r:id="rId10"/>
    <p:sldId id="443" r:id="rId11"/>
    <p:sldId id="435" r:id="rId12"/>
    <p:sldId id="436" r:id="rId13"/>
    <p:sldId id="437" r:id="rId14"/>
    <p:sldId id="444" r:id="rId15"/>
    <p:sldId id="438" r:id="rId16"/>
    <p:sldId id="445" r:id="rId17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9900"/>
    <a:srgbClr val="97C600"/>
    <a:srgbClr val="00695E"/>
    <a:srgbClr val="780447"/>
    <a:srgbClr val="002864"/>
    <a:srgbClr val="E3FF87"/>
    <a:srgbClr val="FFFFFF"/>
    <a:srgbClr val="C1DAFF"/>
    <a:srgbClr val="E7F2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30" autoAdjust="0"/>
    <p:restoredTop sz="94676" autoAdjust="0"/>
  </p:normalViewPr>
  <p:slideViewPr>
    <p:cSldViewPr>
      <p:cViewPr>
        <p:scale>
          <a:sx n="100" d="100"/>
          <a:sy n="100" d="100"/>
        </p:scale>
        <p:origin x="-450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27288"/>
    </p:cViewPr>
  </p:sorterViewPr>
  <p:notesViewPr>
    <p:cSldViewPr>
      <p:cViewPr>
        <p:scale>
          <a:sx n="90" d="100"/>
          <a:sy n="90" d="100"/>
        </p:scale>
        <p:origin x="-2838" y="606"/>
      </p:cViewPr>
      <p:guideLst>
        <p:guide orient="horz" pos="2932"/>
        <p:guide orient="horz" pos="3127"/>
        <p:guide pos="2212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p44925\Desktop\Rentabilidades%20Junho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p44925\Desktop\RESUMOS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1200"/>
              <a:t>EVOLUÇÃO</a:t>
            </a:r>
            <a:r>
              <a:rPr lang="pt-BR" sz="1200" baseline="0"/>
              <a:t> DOS RENDIMENTOS</a:t>
            </a:r>
            <a:endParaRPr lang="pt-BR" sz="1200"/>
          </a:p>
        </c:rich>
      </c:tx>
      <c:layout>
        <c:manualLayout>
          <c:xMode val="edge"/>
          <c:yMode val="edge"/>
          <c:x val="0.31839573624725553"/>
          <c:y val="4.0816326530612408E-2"/>
        </c:manualLayout>
      </c:layout>
      <c:overlay val="1"/>
    </c:title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RENDIMENTOS!$O$83</c:f>
              <c:strCache>
                <c:ptCount val="1"/>
                <c:pt idx="0">
                  <c:v>CIVIL</c:v>
                </c:pt>
              </c:strCache>
            </c:strRef>
          </c:tx>
          <c:cat>
            <c:numRef>
              <c:f>RENDIMENTOS!$N$84:$N$96</c:f>
              <c:numCache>
                <c:formatCode>mmm/yy</c:formatCode>
                <c:ptCount val="13"/>
                <c:pt idx="0">
                  <c:v>40878</c:v>
                </c:pt>
                <c:pt idx="1">
                  <c:v>41244</c:v>
                </c:pt>
                <c:pt idx="2">
                  <c:v>41609</c:v>
                </c:pt>
                <c:pt idx="3">
                  <c:v>41974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RENDIMENTOS!$O$84:$O$96</c:f>
              <c:numCache>
                <c:formatCode>#,##0.00</c:formatCode>
                <c:ptCount val="13"/>
                <c:pt idx="0">
                  <c:v>1153.1599999999999</c:v>
                </c:pt>
                <c:pt idx="1">
                  <c:v>512409.79312770191</c:v>
                </c:pt>
                <c:pt idx="2">
                  <c:v>-421040.42353213887</c:v>
                </c:pt>
                <c:pt idx="3">
                  <c:v>14862531.866470613</c:v>
                </c:pt>
                <c:pt idx="4">
                  <c:v>27067942.827643275</c:v>
                </c:pt>
                <c:pt idx="5">
                  <c:v>6298792.7551090457</c:v>
                </c:pt>
                <c:pt idx="6">
                  <c:v>9358832.3925725501</c:v>
                </c:pt>
                <c:pt idx="7">
                  <c:v>6379666.458958664</c:v>
                </c:pt>
                <c:pt idx="8">
                  <c:v>15049605.084667688</c:v>
                </c:pt>
                <c:pt idx="9">
                  <c:v>2282413.1848747502</c:v>
                </c:pt>
                <c:pt idx="10">
                  <c:v>10153971.290470198</c:v>
                </c:pt>
                <c:pt idx="11">
                  <c:v>8618405.0199999921</c:v>
                </c:pt>
                <c:pt idx="12">
                  <c:v>5118896.4653065391</c:v>
                </c:pt>
              </c:numCache>
            </c:numRef>
          </c:val>
        </c:ser>
        <c:ser>
          <c:idx val="1"/>
          <c:order val="1"/>
          <c:tx>
            <c:strRef>
              <c:f>RENDIMENTOS!$P$83</c:f>
              <c:strCache>
                <c:ptCount val="1"/>
                <c:pt idx="0">
                  <c:v>MILITAR</c:v>
                </c:pt>
              </c:strCache>
            </c:strRef>
          </c:tx>
          <c:cat>
            <c:numRef>
              <c:f>RENDIMENTOS!$N$84:$N$96</c:f>
              <c:numCache>
                <c:formatCode>mmm/yy</c:formatCode>
                <c:ptCount val="13"/>
                <c:pt idx="0">
                  <c:v>40878</c:v>
                </c:pt>
                <c:pt idx="1">
                  <c:v>41244</c:v>
                </c:pt>
                <c:pt idx="2">
                  <c:v>41609</c:v>
                </c:pt>
                <c:pt idx="3">
                  <c:v>41974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RENDIMENTOS!$P$84:$P$96</c:f>
              <c:numCache>
                <c:formatCode>#,##0.00</c:formatCode>
                <c:ptCount val="13"/>
                <c:pt idx="1">
                  <c:v>41530.903767255026</c:v>
                </c:pt>
                <c:pt idx="2">
                  <c:v>-251836.53958075261</c:v>
                </c:pt>
                <c:pt idx="3">
                  <c:v>2970222.9389380147</c:v>
                </c:pt>
                <c:pt idx="4">
                  <c:v>4767241.5099479416</c:v>
                </c:pt>
                <c:pt idx="5">
                  <c:v>1516138.7415864319</c:v>
                </c:pt>
                <c:pt idx="6">
                  <c:v>1509606.7059465377</c:v>
                </c:pt>
                <c:pt idx="7">
                  <c:v>1189705.7109336711</c:v>
                </c:pt>
                <c:pt idx="8">
                  <c:v>1538478.6291390969</c:v>
                </c:pt>
                <c:pt idx="9">
                  <c:v>578304.10592297674</c:v>
                </c:pt>
                <c:pt idx="10">
                  <c:v>936644.36227759742</c:v>
                </c:pt>
                <c:pt idx="11">
                  <c:v>1174914.47</c:v>
                </c:pt>
                <c:pt idx="12">
                  <c:v>941720.47266786732</c:v>
                </c:pt>
              </c:numCache>
            </c:numRef>
          </c:val>
        </c:ser>
        <c:shape val="box"/>
        <c:axId val="91828992"/>
        <c:axId val="91830528"/>
        <c:axId val="0"/>
      </c:bar3DChart>
      <c:catAx>
        <c:axId val="91828992"/>
        <c:scaling>
          <c:orientation val="minMax"/>
        </c:scaling>
        <c:axPos val="b"/>
        <c:numFmt formatCode="mmm/yy" sourceLinked="1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91830528"/>
        <c:crosses val="autoZero"/>
        <c:lblAlgn val="ctr"/>
        <c:lblOffset val="100"/>
      </c:catAx>
      <c:valAx>
        <c:axId val="91830528"/>
        <c:scaling>
          <c:orientation val="minMax"/>
        </c:scaling>
        <c:delete val="1"/>
        <c:axPos val="l"/>
        <c:numFmt formatCode="#,##0.00" sourceLinked="1"/>
        <c:tickLblPos val="nextTo"/>
        <c:crossAx val="918289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5759637188208833E-2"/>
          <c:y val="0.13237104290535112"/>
          <c:w val="0.11535040262824289"/>
          <c:h val="0.12301301623011419"/>
        </c:manualLayout>
      </c:layout>
      <c:overlay val="1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0"/>
  <c:chart>
    <c:autoTitleDeleted val="1"/>
    <c:plotArea>
      <c:layout>
        <c:manualLayout>
          <c:layoutTarget val="inner"/>
          <c:xMode val="edge"/>
          <c:yMode val="edge"/>
          <c:x val="1.4521452145214523E-2"/>
          <c:y val="2.3386483315744624E-2"/>
          <c:w val="0.97095709570957145"/>
          <c:h val="0.91473454090845641"/>
        </c:manualLayout>
      </c:layout>
      <c:lineChart>
        <c:grouping val="standard"/>
        <c:ser>
          <c:idx val="0"/>
          <c:order val="0"/>
          <c:tx>
            <c:strRef>
              <c:f>'META ATUARIAL'!$D$1:$F$1</c:f>
              <c:strCache>
                <c:ptCount val="1"/>
                <c:pt idx="0">
                  <c:v>META ATUARIAL (%)</c:v>
                </c:pt>
              </c:strCache>
            </c:strRef>
          </c:tx>
          <c:marker>
            <c:symbol val="none"/>
          </c:marker>
          <c:cat>
            <c:numRef>
              <c:f>'[RESUMOS_1.xlsx]META ATUARIAL'!$A$14,'[RESUMOS_1.xlsx]META ATUARIAL'!$A$26,'[RESUMOS_1.xlsx]META ATUARIAL'!$A$38,'[RESUMOS_1.xlsx]META ATUARIAL'!$A$50,'[RESUMOS_1.xlsx]META ATUARIAL'!$A$51:$A$58</c:f>
              <c:numCache>
                <c:formatCode>mmm/yy</c:formatCode>
                <c:ptCount val="12"/>
                <c:pt idx="0">
                  <c:v>41244</c:v>
                </c:pt>
                <c:pt idx="1">
                  <c:v>41609</c:v>
                </c:pt>
                <c:pt idx="2">
                  <c:v>41974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</c:numCache>
            </c:numRef>
          </c:cat>
          <c:val>
            <c:numRef>
              <c:f>'[RESUMOS_1.xlsx]META ATUARIAL'!$E$14,'[RESUMOS_1.xlsx]META ATUARIAL'!$E$26,'[RESUMOS_1.xlsx]META ATUARIAL'!$E$38,'[RESUMOS_1.xlsx]META ATUARIAL'!$E$50,'[RESUMOS_1.xlsx]META ATUARIAL'!$E$51:$E$57,'[RESUMOS_1.xlsx]META ATUARIAL'!$E$58</c:f>
              <c:numCache>
                <c:formatCode>_(* #,##0.000_);_(* \(#,##0.000\);_(* "-"??_);_(@_)</c:formatCode>
                <c:ptCount val="12"/>
                <c:pt idx="0">
                  <c:v>12.189485266956984</c:v>
                </c:pt>
                <c:pt idx="1">
                  <c:v>10.147251090157345</c:v>
                </c:pt>
                <c:pt idx="2">
                  <c:v>10.126611584616802</c:v>
                </c:pt>
                <c:pt idx="3">
                  <c:v>17.314537511361817</c:v>
                </c:pt>
                <c:pt idx="4">
                  <c:v>1.7629823600000101</c:v>
                </c:pt>
                <c:pt idx="5">
                  <c:v>3.1786898391516383</c:v>
                </c:pt>
                <c:pt idx="6">
                  <c:v>4.1267918452041714</c:v>
                </c:pt>
                <c:pt idx="7">
                  <c:v>5.1887780934279926</c:v>
                </c:pt>
                <c:pt idx="8">
                  <c:v>6.4411449704586694</c:v>
                </c:pt>
                <c:pt idx="9">
                  <c:v>7.2488607643937524</c:v>
                </c:pt>
                <c:pt idx="10">
                  <c:v>8.2457716815748441</c:v>
                </c:pt>
                <c:pt idx="11">
                  <c:v>9.1649997678557416</c:v>
                </c:pt>
              </c:numCache>
            </c:numRef>
          </c:val>
        </c:ser>
        <c:ser>
          <c:idx val="1"/>
          <c:order val="1"/>
          <c:tx>
            <c:strRef>
              <c:f>'META ATUARIAL'!$G$1:$I$1</c:f>
              <c:strCache>
                <c:ptCount val="1"/>
                <c:pt idx="0">
                  <c:v>FUNDOPREV CIVIL (%)</c:v>
                </c:pt>
              </c:strCache>
            </c:strRef>
          </c:tx>
          <c:marker>
            <c:symbol val="none"/>
          </c:marker>
          <c:cat>
            <c:numRef>
              <c:f>'[RESUMOS_1.xlsx]META ATUARIAL'!$A$14,'[RESUMOS_1.xlsx]META ATUARIAL'!$A$26,'[RESUMOS_1.xlsx]META ATUARIAL'!$A$38,'[RESUMOS_1.xlsx]META ATUARIAL'!$A$50,'[RESUMOS_1.xlsx]META ATUARIAL'!$A$51:$A$58</c:f>
              <c:numCache>
                <c:formatCode>mmm/yy</c:formatCode>
                <c:ptCount val="12"/>
                <c:pt idx="0">
                  <c:v>41244</c:v>
                </c:pt>
                <c:pt idx="1">
                  <c:v>41609</c:v>
                </c:pt>
                <c:pt idx="2">
                  <c:v>41974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</c:numCache>
            </c:numRef>
          </c:cat>
          <c:val>
            <c:numRef>
              <c:f>'[RESUMOS_1.xlsx]META ATUARIAL'!$H$14,'[RESUMOS_1.xlsx]META ATUARIAL'!$H$26,'[RESUMOS_1.xlsx]META ATUARIAL'!$H$38,'[RESUMOS_1.xlsx]META ATUARIAL'!$H$50:$H$58</c:f>
              <c:numCache>
                <c:formatCode>0.000</c:formatCode>
                <c:ptCount val="12"/>
                <c:pt idx="0">
                  <c:v>18.373498642758779</c:v>
                </c:pt>
                <c:pt idx="1">
                  <c:v>-2.1179054925875684</c:v>
                </c:pt>
                <c:pt idx="2">
                  <c:v>12.748362089624367</c:v>
                </c:pt>
                <c:pt idx="3">
                  <c:v>9.1061356149250638</c:v>
                </c:pt>
                <c:pt idx="4">
                  <c:v>1.4025354175332128</c:v>
                </c:pt>
                <c:pt idx="5">
                  <c:v>3.431371476531897</c:v>
                </c:pt>
                <c:pt idx="6">
                  <c:v>4.7977409525629344</c:v>
                </c:pt>
                <c:pt idx="7">
                  <c:v>7.7805186078757158</c:v>
                </c:pt>
                <c:pt idx="8">
                  <c:v>8.2193343535125649</c:v>
                </c:pt>
                <c:pt idx="9">
                  <c:v>10.128474790546369</c:v>
                </c:pt>
                <c:pt idx="10">
                  <c:v>11.688828249438998</c:v>
                </c:pt>
                <c:pt idx="11">
                  <c:v>12.587027612144229</c:v>
                </c:pt>
              </c:numCache>
            </c:numRef>
          </c:val>
        </c:ser>
        <c:ser>
          <c:idx val="2"/>
          <c:order val="2"/>
          <c:tx>
            <c:strRef>
              <c:f>'META ATUARIAL'!$J$1:$L$1</c:f>
              <c:strCache>
                <c:ptCount val="1"/>
                <c:pt idx="0">
                  <c:v>FUNDOPREV MILITAR (%)</c:v>
                </c:pt>
              </c:strCache>
            </c:strRef>
          </c:tx>
          <c:marker>
            <c:symbol val="none"/>
          </c:marker>
          <c:cat>
            <c:numRef>
              <c:f>'[RESUMOS_1.xlsx]META ATUARIAL'!$A$14,'[RESUMOS_1.xlsx]META ATUARIAL'!$A$26,'[RESUMOS_1.xlsx]META ATUARIAL'!$A$38,'[RESUMOS_1.xlsx]META ATUARIAL'!$A$50,'[RESUMOS_1.xlsx]META ATUARIAL'!$A$51:$A$58</c:f>
              <c:numCache>
                <c:formatCode>mmm/yy</c:formatCode>
                <c:ptCount val="12"/>
                <c:pt idx="0">
                  <c:v>41244</c:v>
                </c:pt>
                <c:pt idx="1">
                  <c:v>41609</c:v>
                </c:pt>
                <c:pt idx="2">
                  <c:v>41974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</c:numCache>
            </c:numRef>
          </c:cat>
          <c:val>
            <c:numRef>
              <c:f>'[RESUMOS_1.xlsx]META ATUARIAL'!$K$14,'[RESUMOS_1.xlsx]META ATUARIAL'!$K$26,'[RESUMOS_1.xlsx]META ATUARIAL'!$K$38,'[RESUMOS_1.xlsx]META ATUARIAL'!$K$50:$K$58</c:f>
              <c:numCache>
                <c:formatCode>0.000</c:formatCode>
                <c:ptCount val="12"/>
                <c:pt idx="0" formatCode="_(* #,##0.000_);_(* \(#,##0.000\);_(* &quot;-&quot;??_);_(@_)">
                  <c:v>11.876756844040775</c:v>
                </c:pt>
                <c:pt idx="1">
                  <c:v>-3.9574133591129947</c:v>
                </c:pt>
                <c:pt idx="2">
                  <c:v>11.258591410575701</c:v>
                </c:pt>
                <c:pt idx="3">
                  <c:v>9.4179754262648139</c:v>
                </c:pt>
                <c:pt idx="4">
                  <c:v>2.3755566108924806</c:v>
                </c:pt>
                <c:pt idx="5">
                  <c:v>4.6603433991279086</c:v>
                </c:pt>
                <c:pt idx="6">
                  <c:v>6.4166639016043643</c:v>
                </c:pt>
                <c:pt idx="7">
                  <c:v>8.580218341862194</c:v>
                </c:pt>
                <c:pt idx="8">
                  <c:v>9.3735242680706392</c:v>
                </c:pt>
                <c:pt idx="9">
                  <c:v>10.632046930184897</c:v>
                </c:pt>
                <c:pt idx="10">
                  <c:v>12.16638982337837</c:v>
                </c:pt>
                <c:pt idx="11">
                  <c:v>13.353642039233094</c:v>
                </c:pt>
              </c:numCache>
            </c:numRef>
          </c:val>
        </c:ser>
        <c:ser>
          <c:idx val="3"/>
          <c:order val="3"/>
          <c:tx>
            <c:strRef>
              <c:f>'META ATUARIAL'!$M$1:$O$1</c:f>
              <c:strCache>
                <c:ptCount val="1"/>
                <c:pt idx="0">
                  <c:v>FUNDOPREV IPERGS (%)</c:v>
                </c:pt>
              </c:strCache>
            </c:strRef>
          </c:tx>
          <c:marker>
            <c:symbol val="none"/>
          </c:marker>
          <c:cat>
            <c:numRef>
              <c:f>'[RESUMOS_1.xlsx]META ATUARIAL'!$A$14,'[RESUMOS_1.xlsx]META ATUARIAL'!$A$26,'[RESUMOS_1.xlsx]META ATUARIAL'!$A$38,'[RESUMOS_1.xlsx]META ATUARIAL'!$A$50,'[RESUMOS_1.xlsx]META ATUARIAL'!$A$51:$A$58</c:f>
              <c:numCache>
                <c:formatCode>mmm/yy</c:formatCode>
                <c:ptCount val="12"/>
                <c:pt idx="0">
                  <c:v>41244</c:v>
                </c:pt>
                <c:pt idx="1">
                  <c:v>41609</c:v>
                </c:pt>
                <c:pt idx="2">
                  <c:v>41974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</c:numCache>
            </c:numRef>
          </c:cat>
          <c:val>
            <c:numRef>
              <c:f>'[RESUMOS_1.xlsx]META ATUARIAL'!$N$14,'[RESUMOS_1.xlsx]META ATUARIAL'!$N$26,'[RESUMOS_1.xlsx]META ATUARIAL'!$N$38,'[RESUMOS_1.xlsx]META ATUARIAL'!$N$50:$N$58</c:f>
              <c:numCache>
                <c:formatCode>0.000</c:formatCode>
                <c:ptCount val="12"/>
                <c:pt idx="0">
                  <c:v>18.417897820464034</c:v>
                </c:pt>
                <c:pt idx="1">
                  <c:v>-2.5320323846418229</c:v>
                </c:pt>
                <c:pt idx="2">
                  <c:v>12.544668186406465</c:v>
                </c:pt>
                <c:pt idx="3">
                  <c:v>9.1904153759298435</c:v>
                </c:pt>
                <c:pt idx="4">
                  <c:v>1.5242758911313325</c:v>
                </c:pt>
                <c:pt idx="5">
                  <c:v>3.5853384323298427</c:v>
                </c:pt>
                <c:pt idx="6">
                  <c:v>4.9995118959782037</c:v>
                </c:pt>
                <c:pt idx="7">
                  <c:v>7.8812496056038848</c:v>
                </c:pt>
                <c:pt idx="8">
                  <c:v>8.3636416694759461</c:v>
                </c:pt>
                <c:pt idx="9">
                  <c:v>10.193880911564502</c:v>
                </c:pt>
                <c:pt idx="10">
                  <c:v>11.75107015049241</c:v>
                </c:pt>
                <c:pt idx="11">
                  <c:v>12.684577321298951</c:v>
                </c:pt>
              </c:numCache>
            </c:numRef>
          </c:val>
        </c:ser>
        <c:marker val="1"/>
        <c:axId val="92316032"/>
        <c:axId val="92317568"/>
      </c:lineChart>
      <c:catAx>
        <c:axId val="92316032"/>
        <c:scaling>
          <c:orientation val="minMax"/>
        </c:scaling>
        <c:axPos val="b"/>
        <c:numFmt formatCode="mmm/yy" sourceLinked="1"/>
        <c:majorTickMark val="none"/>
        <c:tickLblPos val="nextTo"/>
        <c:crossAx val="92317568"/>
        <c:crosses val="autoZero"/>
        <c:lblAlgn val="ctr"/>
        <c:lblOffset val="100"/>
      </c:catAx>
      <c:valAx>
        <c:axId val="92317568"/>
        <c:scaling>
          <c:orientation val="minMax"/>
        </c:scaling>
        <c:axPos val="l"/>
        <c:numFmt formatCode="_(* #,##0.000_);_(* \(#,##0.000\);_(* &quot;-&quot;??_);_(@_)" sourceLinked="1"/>
        <c:majorTickMark val="none"/>
        <c:tickLblPos val="none"/>
        <c:crossAx val="9231603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F04BC-8D75-447E-9AD3-EF0E00EBEA7C}" type="datetimeFigureOut">
              <a:rPr lang="pt-BR" smtClean="0"/>
              <a:pPr/>
              <a:t>15/9/2016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6EB7-D48B-4BD4-AE68-2770ED1536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524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F5C80-3280-418A-8145-9033C5096F1D}" type="datetimeFigureOut">
              <a:rPr lang="pt-BR" smtClean="0"/>
              <a:pPr/>
              <a:t>15/9/2016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7D75-E08F-42DC-B6D5-8EF28A39B2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740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5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05B80-F00B-4790-B174-E80B653F0BEC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9B15E-0760-4E1D-8698-EF2E19A7A48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CD05C-49D0-4EE6-B26A-0319713F5828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5C9EF-B5D4-47CB-8FB9-A6ADD0BFBD9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97429-607F-40E5-BC44-06FE909FE524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6C255-250C-4CDC-A8CC-4BEB6C0E35E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2E43-6146-4513-AB18-D317DA0BF872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C35F-2A4E-4AD3-8423-EBBE88D9E5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940966"/>
          </a:xfrm>
        </p:spPr>
        <p:txBody>
          <a:bodyPr/>
          <a:lstStyle>
            <a:lvl1pPr>
              <a:defRPr sz="4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972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92E43-6146-4513-AB18-D317DA0BF872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5C35F-2A4E-4AD3-8423-EBBE88D9E59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70CF9-64FC-4E2B-AE3C-8B4AA9B16083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9E6A1-4589-4434-850A-6A1F213CABB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7B124-B783-4EEB-A9A0-87DACE88F129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62940-CC1A-4C9F-BB00-747C743B102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DE57E-CE79-4A78-B9D0-E7B03CD6DCDF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08D77-3FF2-4E9C-91B1-502B245DB93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4CEF-237B-411C-818B-1D43E7373199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713A5-B4FA-4E1E-9BB3-F2A71D19D57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F1044-47C2-46AF-BD57-8F43C01A72EC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EBA67-CB44-4763-9429-5FE31BC38C4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84359-5F03-4E3A-B339-F3D0F4A6BB8C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ABABB-2661-4548-9A3D-D1ECDC4ECB7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72598-294E-4893-B8D0-6B7583B94AC9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3EAC-16C9-4775-8A68-AC6A5A8C83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91E247-C1F7-4FBE-A10A-F1BBB51D4EAC}" type="datetime1">
              <a:rPr lang="pt-BR" smtClean="0"/>
              <a:pPr>
                <a:defRPr/>
              </a:pPr>
              <a:t>15/9/2016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8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Coordenação de Investimentos e Aplicações  Diretoria de Previdência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EDDC-FD27-456A-B817-ED963B5FD40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-27384"/>
            <a:ext cx="990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 descr="C:\Users\ip65722\Comunicação\Materiais institucionais\Logomarcas\IPERGS\IN-0008-12D Logo IPE Valend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0" y="548680"/>
            <a:ext cx="93084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65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uvidoria@ipe.rs.gov.br" TargetMode="External"/><Relationship Id="rId2" Type="http://schemas.openxmlformats.org/officeDocument/2006/relationships/hyperlink" Target="mailto:presidencia-ipe@ipe.rs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pe.rs.gov.br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lanilha_do_Microsoft_Office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Planilha_do_Microsoft_Office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273050" y="6269616"/>
            <a:ext cx="9359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endParaRPr lang="pt-BR" sz="3400" b="1" dirty="0">
              <a:latin typeface="Calibri" pitchFamily="34" charset="0"/>
            </a:endParaRPr>
          </a:p>
        </p:txBody>
      </p:sp>
      <p:pic>
        <p:nvPicPr>
          <p:cNvPr id="3" name="Picture 2" descr="C:\Users\ip65722\Desktop\Apresent. Sta. Maria\Fotos\IPE-PREDIO FACHADA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t="-640" r="1799" b="-626"/>
          <a:stretch/>
        </p:blipFill>
        <p:spPr bwMode="auto">
          <a:xfrm>
            <a:off x="0" y="0"/>
            <a:ext cx="9906000" cy="69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5589240"/>
            <a:ext cx="9906000" cy="93610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06473" y="5733262"/>
            <a:ext cx="834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833323" y="5373216"/>
            <a:ext cx="1851348" cy="131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523978" y="1428736"/>
          <a:ext cx="6643732" cy="3116580"/>
        </p:xfrm>
        <a:graphic>
          <a:graphicData uri="http://schemas.openxmlformats.org/drawingml/2006/table">
            <a:tbl>
              <a:tblPr/>
              <a:tblGrid>
                <a:gridCol w="664373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rgbClr val="006600"/>
                          </a:solidFill>
                          <a:latin typeface="Calibri"/>
                        </a:rPr>
                        <a:t>Relatório da Gestão dos Ativos</a:t>
                      </a:r>
                      <a:r>
                        <a:rPr lang="pt-BR" sz="3600" b="1" i="0" u="none" strike="noStrike" baseline="0" dirty="0" smtClean="0">
                          <a:solidFill>
                            <a:srgbClr val="006600"/>
                          </a:solidFill>
                          <a:latin typeface="Calibri"/>
                        </a:rPr>
                        <a:t> do FUNDOPREV</a:t>
                      </a:r>
                      <a:endParaRPr lang="pt-BR" sz="3600" b="1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3600" b="1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rgbClr val="006600"/>
                          </a:solidFill>
                          <a:latin typeface="Calibri"/>
                        </a:rPr>
                        <a:t>SETEMBRO</a:t>
                      </a:r>
                      <a:r>
                        <a:rPr lang="pt-BR" sz="3600" b="1" i="0" u="none" strike="noStrike" baseline="0" dirty="0" smtClean="0">
                          <a:solidFill>
                            <a:srgbClr val="006600"/>
                          </a:solidFill>
                          <a:latin typeface="Calibri"/>
                        </a:rPr>
                        <a:t> </a:t>
                      </a:r>
                      <a:r>
                        <a:rPr lang="pt-BR" sz="3600" b="1" i="0" u="none" strike="noStrike" baseline="0" dirty="0" smtClean="0">
                          <a:solidFill>
                            <a:srgbClr val="006600"/>
                          </a:solidFill>
                          <a:latin typeface="Calibri"/>
                        </a:rPr>
                        <a:t>- 2016</a:t>
                      </a:r>
                      <a:endParaRPr lang="pt-BR" sz="3600" b="1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2400" b="1" i="0" u="none" strike="noStrike" dirty="0">
                        <a:solidFill>
                          <a:srgbClr val="0066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958" y="5413034"/>
            <a:ext cx="1633530" cy="1262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10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523436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EVOLUÇÃO DA META DE RENTABILIDADE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10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9" y="142853"/>
            <a:ext cx="1440000" cy="1112727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359935" y="731776"/>
          <a:ext cx="9186130" cy="539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9665" y="500042"/>
            <a:ext cx="7986092" cy="1023502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EVOLUÇÃO DA ALOCAÇÃO DOS RECURSOS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Em Valores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7" y="2428870"/>
            <a:ext cx="7778151" cy="29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142853"/>
            <a:ext cx="1440000" cy="11127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9665" y="500042"/>
            <a:ext cx="7986092" cy="1023502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EVOLUÇÃO DA ALOCAÇÃO DOS RECURSOS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Em Percentual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95417" y="2071678"/>
          <a:ext cx="6875515" cy="3525852"/>
        </p:xfrm>
        <a:graphic>
          <a:graphicData uri="http://schemas.openxmlformats.org/presentationml/2006/ole">
            <p:oleObj spid="_x0000_s30722" name="Planilha" r:id="rId3" imgW="5388781" imgH="2763108" progId="Excel.Sheet.12">
              <p:embed/>
            </p:oleObj>
          </a:graphicData>
        </a:graphic>
      </p:graphicFrame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0" y="214291"/>
            <a:ext cx="1440000" cy="1112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90" y="1571612"/>
            <a:ext cx="6979139" cy="44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4" y="142853"/>
            <a:ext cx="1440000" cy="1112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9665" y="500042"/>
            <a:ext cx="7986092" cy="102350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ADERÊNCIA A RESOLUÇÃO CMN 3922 e a PAI 2016</a:t>
            </a:r>
            <a:b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</a:rPr>
              <a:t>Posição Agosto/2016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214291"/>
            <a:ext cx="1440000" cy="1112728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95414" y="1714488"/>
          <a:ext cx="6602441" cy="4443942"/>
        </p:xfrm>
        <a:graphic>
          <a:graphicData uri="http://schemas.openxmlformats.org/drawingml/2006/table">
            <a:tbl>
              <a:tblPr/>
              <a:tblGrid>
                <a:gridCol w="1914006"/>
                <a:gridCol w="667268"/>
                <a:gridCol w="667268"/>
                <a:gridCol w="2089602"/>
                <a:gridCol w="1264297"/>
              </a:tblGrid>
              <a:tr h="458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 Resolução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Aplicado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do 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7º , I, "b"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423.302.297,32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56,65%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7º , III, "a"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144.452.553,49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19,33%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7º, IV, "a"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109.096.952,17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7º, VII, "b"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6.664.372,67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8º, III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7.138.753,25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8º, IV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16.392.211,23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8º, V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23.380.124,88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Art. 8º, VI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16.757.324,13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747.184.589,15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09665" y="500042"/>
            <a:ext cx="7986092" cy="857256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COMPARATIVO - META x RENTABILIDADE x ÍNDICES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6" name="Imagem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4" y="2000240"/>
            <a:ext cx="7762859" cy="32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2" y="214291"/>
            <a:ext cx="1440000" cy="11127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905391"/>
          </a:xfrm>
        </p:spPr>
        <p:txBody>
          <a:bodyPr/>
          <a:lstStyle/>
          <a:p>
            <a:pPr 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Obrigado!</a:t>
            </a:r>
          </a:p>
          <a:p>
            <a:pPr algn="ctr">
              <a:buNone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José Alfredo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Pezzi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 smtClean="0">
                <a:latin typeface="Arial" pitchFamily="34" charset="0"/>
                <a:cs typeface="Arial" pitchFamily="34" charset="0"/>
              </a:rPr>
              <a:t>Parode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Diretor-Presidente</a:t>
            </a:r>
          </a:p>
          <a:p>
            <a:pPr algn="ctr">
              <a:buNone/>
            </a:pPr>
            <a:r>
              <a:rPr lang="pt-BR" sz="1600" b="1" dirty="0" smtClean="0">
                <a:latin typeface="Arial" pitchFamily="34" charset="0"/>
                <a:cs typeface="Arial" pitchFamily="34" charset="0"/>
                <a:hlinkClick r:id="rId2"/>
              </a:rPr>
              <a:t>presidencia-ipe@ipe.rs.gov.br</a:t>
            </a: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51 3210-5616/5613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65897" y="5859262"/>
            <a:ext cx="348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OUVIDORIA: </a:t>
            </a:r>
            <a:r>
              <a:rPr lang="pt-BR" dirty="0" smtClean="0">
                <a:latin typeface="Arial" pitchFamily="34" charset="0"/>
                <a:cs typeface="Arial" pitchFamily="34" charset="0"/>
                <a:hlinkClick r:id="rId3"/>
              </a:rPr>
              <a:t>ouvidoria@ipe.rs.gov.br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Facebook-logo-png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6656" y="5872176"/>
            <a:ext cx="908124" cy="6334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84780" y="6053152"/>
            <a:ext cx="163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ipe_rs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6462" y="6040238"/>
            <a:ext cx="26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  <a:hlinkClick r:id="rId5"/>
              </a:rPr>
              <a:t>www.ipe.rs.gov.br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2604" y="500042"/>
            <a:ext cx="7243165" cy="523436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</a:rPr>
              <a:t>Práticas de </a:t>
            </a:r>
            <a:r>
              <a:rPr lang="pt-BR" sz="3600" dirty="0" err="1" smtClean="0">
                <a:solidFill>
                  <a:schemeClr val="accent3">
                    <a:lumMod val="50000"/>
                  </a:schemeClr>
                </a:solidFill>
              </a:rPr>
              <a:t>Compliance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6" y="1928802"/>
            <a:ext cx="8915400" cy="378621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pt-BR" sz="1600" b="1" dirty="0" smtClean="0"/>
          </a:p>
          <a:p>
            <a:r>
              <a:rPr lang="pt-BR" sz="2000" dirty="0" smtClean="0"/>
              <a:t>Credenciamento prévio de Gestores, Administradores e Fundos de Investimento</a:t>
            </a:r>
          </a:p>
          <a:p>
            <a:r>
              <a:rPr lang="pt-BR" sz="2000" dirty="0" smtClean="0"/>
              <a:t>Reuniões quinzenais do Comitê de Investimento</a:t>
            </a:r>
          </a:p>
          <a:p>
            <a:r>
              <a:rPr lang="pt-BR" sz="2000" dirty="0" smtClean="0"/>
              <a:t>Transparência nas informações dos fundos de investimento através do site IPERGS </a:t>
            </a:r>
          </a:p>
          <a:p>
            <a:r>
              <a:rPr lang="pt-BR" sz="2000" dirty="0" smtClean="0"/>
              <a:t>Publicação das atas de reunião do Comitê de Investimento</a:t>
            </a:r>
          </a:p>
          <a:p>
            <a:r>
              <a:rPr lang="pt-BR" sz="2000" dirty="0" smtClean="0"/>
              <a:t>Publicação dos formulários de aplicação e resgate, conforme modelo do Ministério da Previdência</a:t>
            </a:r>
          </a:p>
          <a:p>
            <a:r>
              <a:rPr lang="pt-BR" sz="2000" dirty="0" smtClean="0"/>
              <a:t>Publicação das Políticas Anuais de Investimentos </a:t>
            </a:r>
          </a:p>
          <a:p>
            <a:r>
              <a:rPr lang="pt-BR" sz="2000" dirty="0" smtClean="0"/>
              <a:t>Acompanhamento gerencial diário</a:t>
            </a:r>
          </a:p>
          <a:p>
            <a:r>
              <a:rPr lang="pt-BR" sz="2000" dirty="0" smtClean="0"/>
              <a:t>Efetiva participação em Assembléias dos Fundos de Investimentos</a:t>
            </a:r>
          </a:p>
          <a:p>
            <a:r>
              <a:rPr lang="pt-BR" sz="2000" dirty="0" smtClean="0"/>
              <a:t>Reuniões técnicas com agentes financeiros oficiais para análise de cenário econômico</a:t>
            </a:r>
          </a:p>
          <a:p>
            <a:endParaRPr lang="pt-BR" sz="2000" dirty="0" smtClean="0"/>
          </a:p>
          <a:p>
            <a:endParaRPr lang="pt-BR" sz="1600" dirty="0" smtClean="0"/>
          </a:p>
        </p:txBody>
      </p:sp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5" y="357168"/>
            <a:ext cx="1440000" cy="1112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523436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LEGISLAÇÃO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2214554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r>
              <a:rPr lang="pt-BR" sz="1600" dirty="0" smtClean="0"/>
              <a:t>Lei Complementar Estadual nº 13.757 de 15 Julho de 2011 e alterações – Institui FUNDOPREV MILITAR</a:t>
            </a:r>
          </a:p>
          <a:p>
            <a:r>
              <a:rPr lang="pt-BR" sz="1600" dirty="0" smtClean="0"/>
              <a:t>Lei Complementar Estadual nº 13.758 de 15 Julho de 2011 e alterações – Institui FUNDOPREV CIVIL</a:t>
            </a:r>
          </a:p>
          <a:p>
            <a:r>
              <a:rPr lang="pt-BR" sz="1600" dirty="0" smtClean="0"/>
              <a:t>Decreto 52.669 de 28 de Outubro de 2015 – Institui Comitê de Investimentos do FUNDOPREV CIVIL</a:t>
            </a:r>
          </a:p>
          <a:p>
            <a:r>
              <a:rPr lang="pt-BR" sz="1600" dirty="0" smtClean="0"/>
              <a:t>Decreto 52.670 de 28 de Outubro de 2015 – Institui Comitê de Investimentos do FUNDOPREV MILITAR</a:t>
            </a:r>
          </a:p>
          <a:p>
            <a:r>
              <a:rPr lang="pt-BR" sz="1600" dirty="0" smtClean="0"/>
              <a:t>Lei 9717/98 – Lei Geral da Previdência</a:t>
            </a:r>
          </a:p>
          <a:p>
            <a:r>
              <a:rPr lang="pt-BR" sz="1600" dirty="0" smtClean="0"/>
              <a:t>Resolução CMN 3922/2010 e suas alterações</a:t>
            </a:r>
          </a:p>
          <a:p>
            <a:r>
              <a:rPr lang="pt-BR" sz="1600" dirty="0" smtClean="0"/>
              <a:t>Portaria MPS 519/2011 – regramentos diversos referente aplicações financeiras </a:t>
            </a:r>
          </a:p>
          <a:p>
            <a:r>
              <a:rPr lang="pt-BR" sz="1600" dirty="0" smtClean="0"/>
              <a:t>Política Anual de Investimentos – PAI 2016 aprovada pelo Conselho Deliberativo do Ipergs</a:t>
            </a:r>
          </a:p>
          <a:p>
            <a:endParaRPr lang="pt-BR" sz="1600" dirty="0" smtClean="0"/>
          </a:p>
        </p:txBody>
      </p:sp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5" y="357168"/>
            <a:ext cx="1440000" cy="1112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SEGURADOS E BENEFICIÁRIOS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FUNDOPREV/RS</a:t>
            </a:r>
            <a:endParaRPr lang="pt-BR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91608" y="2276475"/>
          <a:ext cx="8963045" cy="253723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65044"/>
                <a:gridCol w="3623373"/>
                <a:gridCol w="1293657"/>
                <a:gridCol w="1150668"/>
                <a:gridCol w="1436646"/>
                <a:gridCol w="1293657"/>
              </a:tblGrid>
              <a:tr h="64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PLANO</a:t>
                      </a:r>
                      <a:r>
                        <a:rPr lang="pt-BR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PREVIDENCIÁRIO</a:t>
                      </a:r>
                      <a:endParaRPr lang="pt-BR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Regime Financeiro Capitalizado(RFC)</a:t>
                      </a:r>
                      <a:endParaRPr lang="pt-BR" sz="20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7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ATIVOS</a:t>
                      </a:r>
                      <a:endParaRPr lang="pt-BR" sz="16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INATIVOS</a:t>
                      </a:r>
                      <a:endParaRPr lang="pt-BR" sz="16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PENSIONISTAS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77932">
                <a:tc rowSpan="2">
                  <a:txBody>
                    <a:bodyPr/>
                    <a:lstStyle/>
                    <a:p>
                      <a:pPr algn="l" fontAlgn="b"/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Fundoprev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-Civil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18.882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3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185" marR="11185" marT="10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Fundoprev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-Militar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66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PLANO</a:t>
                      </a: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8" marR="12448" marT="1244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448" marR="12448" marT="12448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21.588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85" marR="11185" marT="10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88" name="Retângulo 5"/>
          <p:cNvSpPr>
            <a:spLocks noChangeArrowheads="1"/>
          </p:cNvSpPr>
          <p:nvPr/>
        </p:nvSpPr>
        <p:spPr bwMode="auto">
          <a:xfrm>
            <a:off x="8289033" y="6391275"/>
            <a:ext cx="13452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t"/>
            <a:r>
              <a:rPr lang="pt-BR" sz="800" i="1" dirty="0">
                <a:solidFill>
                  <a:srgbClr val="000000"/>
                </a:solidFill>
              </a:rPr>
              <a:t>Fonte: SBI/RHE – Jun/16</a:t>
            </a:r>
          </a:p>
        </p:txBody>
      </p:sp>
      <p:pic>
        <p:nvPicPr>
          <p:cNvPr id="6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2" y="285728"/>
            <a:ext cx="1440000" cy="111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523436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EVOLUÇÃO DO PATRIMÔNIO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6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42854"/>
            <a:ext cx="1440000" cy="1112729"/>
          </a:xfrm>
          <a:prstGeom prst="rect">
            <a:avLst/>
          </a:prstGeom>
          <a:noFill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0" y="1500174"/>
            <a:ext cx="84357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8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214292"/>
            <a:ext cx="1440000" cy="1112727"/>
          </a:xfrm>
          <a:prstGeom prst="rect">
            <a:avLst/>
          </a:prstGeom>
          <a:noFill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86" y="1571612"/>
            <a:ext cx="7608776" cy="41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523436"/>
          </a:xfrm>
        </p:spPr>
        <p:txBody>
          <a:bodyPr/>
          <a:lstStyle/>
          <a:p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6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3" y="214291"/>
            <a:ext cx="1440000" cy="1112726"/>
          </a:xfrm>
          <a:prstGeom prst="rect">
            <a:avLst/>
          </a:prstGeom>
          <a:noFill/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23976" y="857232"/>
          <a:ext cx="6931025" cy="5543550"/>
        </p:xfrm>
        <a:graphic>
          <a:graphicData uri="http://schemas.openxmlformats.org/presentationml/2006/ole">
            <p:oleObj spid="_x0000_s35843" name="Planilha" r:id="rId4" imgW="6931228" imgH="5544188" progId="Excel.Sheet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7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4" y="0"/>
            <a:ext cx="1440000" cy="1112727"/>
          </a:xfrm>
          <a:prstGeom prst="rect">
            <a:avLst/>
          </a:prstGeom>
          <a:noFill/>
        </p:spPr>
      </p:pic>
      <p:graphicFrame>
        <p:nvGraphicFramePr>
          <p:cNvPr id="6" name="Gráfico 5"/>
          <p:cNvGraphicFramePr/>
          <p:nvPr/>
        </p:nvGraphicFramePr>
        <p:xfrm>
          <a:off x="1809728" y="928670"/>
          <a:ext cx="6743727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24611" y="476672"/>
            <a:ext cx="7986092" cy="523436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EVOLUÇÃO DA META DE RENTABILIDADE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2407" y="1643050"/>
            <a:ext cx="8915400" cy="3786214"/>
          </a:xfrm>
        </p:spPr>
        <p:txBody>
          <a:bodyPr/>
          <a:lstStyle/>
          <a:p>
            <a:pPr algn="ctr">
              <a:buNone/>
            </a:pPr>
            <a:endParaRPr lang="pt-BR" sz="1600" b="1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10" name="Picture 1" descr="C:\Documents and Settings\ip44925\Meus documentos\Downloads\logo_85_an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9" y="142853"/>
            <a:ext cx="1440000" cy="1112727"/>
          </a:xfrm>
          <a:prstGeom prst="rect">
            <a:avLst/>
          </a:prstGeom>
          <a:noFill/>
        </p:spPr>
      </p:pic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15888" y="2122488"/>
          <a:ext cx="9674225" cy="2611437"/>
        </p:xfrm>
        <a:graphic>
          <a:graphicData uri="http://schemas.openxmlformats.org/presentationml/2006/ole">
            <p:oleObj spid="_x0000_s32769" name="Planilha" r:id="rId4" imgW="9674485" imgH="2611999" progId="Excel.Sheet.12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</TotalTime>
  <Words>426</Words>
  <Application>Microsoft Office PowerPoint</Application>
  <PresentationFormat>Papel A4 (210 x 297 mm)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Tema do Office</vt:lpstr>
      <vt:lpstr>Planilha</vt:lpstr>
      <vt:lpstr>Slide 1</vt:lpstr>
      <vt:lpstr>Práticas de Compliance </vt:lpstr>
      <vt:lpstr>LEGISLAÇÃO</vt:lpstr>
      <vt:lpstr>SEGURADOS E BENEFICIÁRIOS  FUNDOPREV/RS</vt:lpstr>
      <vt:lpstr>EVOLUÇÃO DO PATRIMÔNIO</vt:lpstr>
      <vt:lpstr>Slide 6</vt:lpstr>
      <vt:lpstr>Slide 7</vt:lpstr>
      <vt:lpstr>Slide 8</vt:lpstr>
      <vt:lpstr>EVOLUÇÃO DA META DE RENTABILIDADE</vt:lpstr>
      <vt:lpstr>EVOLUÇÃO DA META DE RENTABILIDADE</vt:lpstr>
      <vt:lpstr>EVOLUÇÃO DA ALOCAÇÃO DOS RECURSOS  Em Valores</vt:lpstr>
      <vt:lpstr>EVOLUÇÃO DA ALOCAÇÃO DOS RECURSOS  Em Percentual</vt:lpstr>
      <vt:lpstr>Slide 13</vt:lpstr>
      <vt:lpstr>ADERÊNCIA A RESOLUÇÃO CMN 3922 e a PAI 2016 Posição Agosto/2016</vt:lpstr>
      <vt:lpstr>COMPARATIVO - META x RENTABILIDADE x ÍNDICES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ip65722</dc:creator>
  <cp:lastModifiedBy>ip</cp:lastModifiedBy>
  <cp:revision>471</cp:revision>
  <cp:lastPrinted>2015-11-25T19:00:11Z</cp:lastPrinted>
  <dcterms:created xsi:type="dcterms:W3CDTF">2015-05-26T13:51:41Z</dcterms:created>
  <dcterms:modified xsi:type="dcterms:W3CDTF">2016-09-15T11:48:09Z</dcterms:modified>
</cp:coreProperties>
</file>